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5" r:id="rId4"/>
    <p:sldId id="288" r:id="rId5"/>
    <p:sldId id="270" r:id="rId6"/>
    <p:sldId id="271" r:id="rId7"/>
    <p:sldId id="280" r:id="rId8"/>
    <p:sldId id="281" r:id="rId9"/>
    <p:sldId id="278" r:id="rId10"/>
    <p:sldId id="259" r:id="rId11"/>
    <p:sldId id="260" r:id="rId12"/>
    <p:sldId id="289" r:id="rId13"/>
    <p:sldId id="276" r:id="rId14"/>
    <p:sldId id="290" r:id="rId15"/>
    <p:sldId id="261" r:id="rId16"/>
    <p:sldId id="264" r:id="rId17"/>
    <p:sldId id="262" r:id="rId18"/>
    <p:sldId id="283" r:id="rId19"/>
    <p:sldId id="272" r:id="rId20"/>
    <p:sldId id="273" r:id="rId21"/>
    <p:sldId id="282" r:id="rId22"/>
    <p:sldId id="28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7059-A988-DA72-66F0-18A0D2A7F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ADFB8-B3C8-6DBA-5F2E-08C0D07B9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B3740-9A60-BF44-48BB-85E7CFB2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34647-F736-8BBD-30D6-10ADBDEE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B3E00-336F-1611-DA32-2509EF31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2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DD332-8752-1134-D7A1-2556352C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206CC-03B9-5942-B96D-E9D451BAE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7996B-29A9-89F4-1FE7-F34170F5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287E8-AA1A-0BC1-C34C-E9F34FA3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8399D-B405-8198-245E-69918A70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8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435ADA-22B6-C589-2284-F571339FF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ADC154-81A1-913C-1118-FCC88E15A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EA7C9-1535-084E-5D55-A44F79D9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174F4-25F2-9EB3-8B8F-CCEED1B5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59D3D-B9FA-B04D-6DA5-7C4E5DC9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E2557-820C-13CE-F89B-A63BF14E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5AE90-F4EF-931F-404F-025FABCD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C299D-FAF8-4052-1655-C1373859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571E0-190A-FA6C-B4B0-0F51AFDE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43F99-1A29-591E-101A-33196DE2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44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DB722-ED38-2346-43B2-25DC5F2E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B2E5B-64C0-B780-57B3-D3A12EC80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31D58-2725-BC50-6AE0-5441DDA8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D7196-477F-7DD5-52F5-E728275E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695CD-DCEE-BF4A-C6E0-CA90B95E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8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E3375-663B-22EC-2A2F-214F6490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968AE-87E5-F53C-E1A9-831C3530C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D0D43C-7A9A-E3C0-8BB1-9AFE4F762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C0A89-354F-4ABE-8A54-5F5A1299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31E7CA-67EB-73D6-5DD9-A13800DB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D7AE-9EFD-0C60-7838-B9D2B69D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5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A2F7C-E19E-BE01-3C80-7E3D5B59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B5F2D-2C3C-4FF9-0DDB-5FBA699DA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24E3C0-45BF-8402-112F-72DCC0782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698752-AB78-1BFF-0BA9-CF909AFDD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B166EF-D414-6490-4ADE-FF173BA9B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98A4BF-65C8-40B9-BF1A-087C1243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815683-9139-EBEC-B7FB-695BB9CB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3B4249-CC49-C438-BED9-E1712CB1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05C6-1043-53A8-C1D4-426E079D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11094B-D180-ADA0-E3D7-5A0CAFC0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8BAFD1-249F-1033-D8CE-62C5FE6F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1FC243-0C50-A7AE-02E8-641BC576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9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8E9CBB-C328-2395-B05A-8A1824A0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9D3EC6-2992-EA9B-E8CF-B05520ED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B4905-28D1-18C7-C725-D56B06D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8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64001-E9A9-589D-7D6F-C1B6A531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CA698-A4EC-4967-A760-0861CD59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5441A-CAD5-EA66-9407-122CC88C3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3C4B0-8AB3-6607-2929-668E1DDE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C2505A-BE73-D603-BB37-501E35B0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61B87-0733-F2DB-F6CA-536D147D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1D3E2-4956-684F-7030-08C9ADE2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E9D4FC-D54C-5FF0-5AA1-875056FF0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6DA8CC-C8D5-DF9A-A3EA-9999EEC74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6EDEDD-11EB-65DE-0371-7BA3359A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3FD3B-6E39-23F4-DAF1-340DCBEF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28736-2A74-87E5-7DC2-EE54F0C3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3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A7D6EE-DE32-87CB-BEFC-65234A51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B0B2F-20DC-B1EB-3BD3-1289B8354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1F13C6-8FB6-B919-2877-F1F1710BD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51AE6-88D9-4949-B5B5-CE2F908DA51B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88FDF-0248-5765-7B9C-7F2BD6C7A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F1506-3583-AFF7-4AE9-7D504229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1AA5-670E-4F5E-9184-8C553527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2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CEBE38-83C0-1330-92E6-FF66F3B35973}"/>
              </a:ext>
            </a:extLst>
          </p:cNvPr>
          <p:cNvGrpSpPr/>
          <p:nvPr/>
        </p:nvGrpSpPr>
        <p:grpSpPr>
          <a:xfrm>
            <a:off x="-10133" y="-11400"/>
            <a:ext cx="12222399" cy="6880800"/>
            <a:chOff x="-10133" y="-11400"/>
            <a:chExt cx="12222399" cy="6880800"/>
          </a:xfrm>
        </p:grpSpPr>
        <p:pic>
          <p:nvPicPr>
            <p:cNvPr id="9218" name="Picture 2" descr="한성SMB솔루션, AI 얼굴인식 솔루션 '페이스미' 탑재 IP 카메라 공급 &lt; 기업 &lt; FOCUS &lt; 기사본문 - 인공지능신문">
              <a:extLst>
                <a:ext uri="{FF2B5EF4-FFF2-40B4-BE49-F238E27FC236}">
                  <a16:creationId xmlns:a16="http://schemas.microsoft.com/office/drawing/2014/main" id="{A51956B5-9820-7F53-A270-D90ED6C2F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1400"/>
              <a:ext cx="12212267" cy="686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382E63-92F1-D1FE-BD14-E8988A2B8CE7}"/>
                </a:ext>
              </a:extLst>
            </p:cNvPr>
            <p:cNvSpPr/>
            <p:nvPr/>
          </p:nvSpPr>
          <p:spPr>
            <a:xfrm>
              <a:off x="-10133" y="0"/>
              <a:ext cx="12212266" cy="68694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ACF9BE-D56A-1D2B-C266-AB3B78918B8B}"/>
              </a:ext>
            </a:extLst>
          </p:cNvPr>
          <p:cNvSpPr txBox="1"/>
          <p:nvPr/>
        </p:nvSpPr>
        <p:spPr>
          <a:xfrm>
            <a:off x="8677483" y="228346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(Eigen , LBP)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FC24269-371F-8A98-D6EF-72ECD2CD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13" y="1182252"/>
            <a:ext cx="11626985" cy="1325563"/>
          </a:xfrm>
        </p:spPr>
        <p:txBody>
          <a:bodyPr>
            <a:noAutofit/>
          </a:bodyPr>
          <a:lstStyle/>
          <a:p>
            <a:r>
              <a:rPr lang="ko-KR" altLang="en-US" sz="6600" b="1" dirty="0">
                <a:solidFill>
                  <a:srgbClr val="FFC000"/>
                </a:solidFill>
              </a:rPr>
              <a:t>얼굴인식 오픈소스 비교분석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5DB84-56C4-7A7F-670A-BEFDDCFBC200}"/>
              </a:ext>
            </a:extLst>
          </p:cNvPr>
          <p:cNvSpPr txBox="1"/>
          <p:nvPr/>
        </p:nvSpPr>
        <p:spPr>
          <a:xfrm>
            <a:off x="8583385" y="6352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20201102</a:t>
            </a:r>
            <a:r>
              <a:rPr lang="ko-KR" altLang="en-US" b="1" dirty="0">
                <a:solidFill>
                  <a:schemeClr val="bg1"/>
                </a:solidFill>
              </a:rPr>
              <a:t> 컴퓨터공학과 김현빈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3" name="Rectangle 208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95269-4702-59DA-2C77-275083A33C8D}"/>
              </a:ext>
            </a:extLst>
          </p:cNvPr>
          <p:cNvSpPr txBox="1"/>
          <p:nvPr/>
        </p:nvSpPr>
        <p:spPr>
          <a:xfrm>
            <a:off x="749204" y="552905"/>
            <a:ext cx="8229696" cy="1180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altLang="ko-KR" sz="4600" b="1" dirty="0">
                <a:latin typeface="+mj-lt"/>
                <a:ea typeface="+mj-ea"/>
                <a:cs typeface="+mj-cs"/>
              </a:rPr>
              <a:t>ocal </a:t>
            </a:r>
            <a:r>
              <a:rPr lang="en-US" altLang="ko-KR" sz="4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altLang="ko-KR" sz="4600" b="1" dirty="0">
                <a:latin typeface="+mj-lt"/>
                <a:ea typeface="+mj-ea"/>
                <a:cs typeface="+mj-cs"/>
              </a:rPr>
              <a:t>inary </a:t>
            </a:r>
            <a:r>
              <a:rPr lang="en-US" altLang="ko-KR" sz="4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altLang="ko-KR" sz="4600" b="1" dirty="0">
                <a:latin typeface="+mj-lt"/>
                <a:ea typeface="+mj-ea"/>
                <a:cs typeface="+mj-cs"/>
              </a:rPr>
              <a:t>atterns (LBP)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2115" name="Rectangle 208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09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09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7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8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9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0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2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3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702C9B-1C86-E700-0F40-A17E1739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7496" y="2286287"/>
            <a:ext cx="3823277" cy="29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C1D4EC-D8B2-EA2F-C7BE-EC716590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067" y="2500646"/>
            <a:ext cx="7138333" cy="26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F90400-FC3D-A9CC-588C-94719AD9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725" y="902045"/>
            <a:ext cx="9880071" cy="4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EFA6EC-1AFD-E68B-6DA9-6DB37B20BBF6}"/>
              </a:ext>
            </a:extLst>
          </p:cNvPr>
          <p:cNvSpPr txBox="1"/>
          <p:nvPr/>
        </p:nvSpPr>
        <p:spPr>
          <a:xfrm>
            <a:off x="5573486" y="44919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 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257D7C-D2FA-5EA9-130A-38E1147F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383293"/>
            <a:ext cx="5294716" cy="20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91C974-BFD9-77F2-73E0-9D74495C7FA3}"/>
              </a:ext>
            </a:extLst>
          </p:cNvPr>
          <p:cNvSpPr txBox="1"/>
          <p:nvPr/>
        </p:nvSpPr>
        <p:spPr>
          <a:xfrm>
            <a:off x="2565661" y="52416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원형 </a:t>
            </a:r>
            <a:r>
              <a:rPr lang="en-US" altLang="ko-KR" b="1" dirty="0"/>
              <a:t>LBP &gt;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B925-632B-0B12-FBE9-F081D462F9F9}"/>
              </a:ext>
            </a:extLst>
          </p:cNvPr>
          <p:cNvSpPr txBox="1"/>
          <p:nvPr/>
        </p:nvSpPr>
        <p:spPr>
          <a:xfrm>
            <a:off x="6966857" y="797023"/>
            <a:ext cx="176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7F26D-CA2E-5524-4BB4-20D679341D5C}"/>
              </a:ext>
            </a:extLst>
          </p:cNvPr>
          <p:cNvSpPr txBox="1"/>
          <p:nvPr/>
        </p:nvSpPr>
        <p:spPr>
          <a:xfrm>
            <a:off x="890332" y="4474704"/>
            <a:ext cx="15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반지름 </a:t>
            </a:r>
            <a:r>
              <a:rPr lang="en-US" altLang="ko-KR" b="1" dirty="0"/>
              <a:t>: 1</a:t>
            </a:r>
          </a:p>
          <a:p>
            <a:r>
              <a:rPr lang="ko-KR" altLang="en-US" b="1" dirty="0"/>
              <a:t>포인트 수 </a:t>
            </a:r>
            <a:r>
              <a:rPr lang="en-US" altLang="ko-KR" b="1" dirty="0"/>
              <a:t>: 8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B26B5-2969-FF14-CB16-EA0222070457}"/>
              </a:ext>
            </a:extLst>
          </p:cNvPr>
          <p:cNvSpPr txBox="1"/>
          <p:nvPr/>
        </p:nvSpPr>
        <p:spPr>
          <a:xfrm>
            <a:off x="2565661" y="4499277"/>
            <a:ext cx="206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반지름 </a:t>
            </a:r>
            <a:r>
              <a:rPr lang="en-US" altLang="ko-KR" b="1" dirty="0"/>
              <a:t>: 2</a:t>
            </a:r>
          </a:p>
          <a:p>
            <a:r>
              <a:rPr lang="ko-KR" altLang="en-US" b="1" dirty="0"/>
              <a:t>포인트 수 </a:t>
            </a:r>
            <a:r>
              <a:rPr lang="en-US" altLang="ko-KR" b="1" dirty="0"/>
              <a:t>: 16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AD2201-D55D-30A8-01A2-5D030FB955CD}"/>
              </a:ext>
            </a:extLst>
          </p:cNvPr>
          <p:cNvSpPr txBox="1"/>
          <p:nvPr/>
        </p:nvSpPr>
        <p:spPr>
          <a:xfrm>
            <a:off x="4240992" y="4499276"/>
            <a:ext cx="15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반지름 </a:t>
            </a:r>
            <a:r>
              <a:rPr lang="en-US" altLang="ko-KR" b="1" dirty="0"/>
              <a:t>: 2</a:t>
            </a:r>
          </a:p>
          <a:p>
            <a:r>
              <a:rPr lang="ko-KR" altLang="en-US" b="1" dirty="0"/>
              <a:t>포인트 수 </a:t>
            </a:r>
            <a:r>
              <a:rPr lang="en-US" altLang="ko-KR" b="1" dirty="0"/>
              <a:t>: 8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8DD05-D4D3-235D-F301-0E12033B299F}"/>
              </a:ext>
            </a:extLst>
          </p:cNvPr>
          <p:cNvSpPr txBox="1"/>
          <p:nvPr/>
        </p:nvSpPr>
        <p:spPr>
          <a:xfrm>
            <a:off x="8002153" y="5145607"/>
            <a:ext cx="6096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Uniform LBP &gt;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2EF40-6191-9748-2C7E-21CD62441D62}"/>
              </a:ext>
            </a:extLst>
          </p:cNvPr>
          <p:cNvSpPr txBox="1"/>
          <p:nvPr/>
        </p:nvSpPr>
        <p:spPr>
          <a:xfrm>
            <a:off x="6326823" y="1120188"/>
            <a:ext cx="7050504" cy="174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</a:t>
            </a:r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Uniform 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 </a:t>
            </a:r>
            <a:endParaRPr lang="en-US" altLang="ko-KR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0-&gt;1 or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1-&gt;0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36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회 이내</a:t>
            </a:r>
            <a:r>
              <a:rPr lang="ko-KR" altLang="en-US" sz="36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</a:t>
            </a:r>
            <a:endParaRPr lang="ko-KR" altLang="en-US" sz="3600" b="1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15693-245D-747D-5108-C7FFAC49E07E}"/>
              </a:ext>
            </a:extLst>
          </p:cNvPr>
          <p:cNvSpPr txBox="1"/>
          <p:nvPr/>
        </p:nvSpPr>
        <p:spPr>
          <a:xfrm>
            <a:off x="6326823" y="2899592"/>
            <a:ext cx="7050504" cy="174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○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on-uniform 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</a:t>
            </a:r>
            <a:endParaRPr lang="en-US" altLang="ko-KR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0-&gt;1 or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1-&gt;0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3600" b="1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회 이상</a:t>
            </a:r>
            <a:endParaRPr lang="ko-KR" altLang="en-US" sz="3600" b="1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40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E6B05-B22D-CBD6-EAB3-C5A6E7891231}"/>
              </a:ext>
            </a:extLst>
          </p:cNvPr>
          <p:cNvSpPr txBox="1"/>
          <p:nvPr/>
        </p:nvSpPr>
        <p:spPr>
          <a:xfrm>
            <a:off x="711200" y="192668"/>
            <a:ext cx="7050504" cy="174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</a:t>
            </a:r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Uniform 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 </a:t>
            </a:r>
            <a:endParaRPr lang="en-US" altLang="ko-KR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0-&gt;1 or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1-&gt;0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회 이내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</a:t>
            </a:r>
            <a:endParaRPr lang="ko-KR" altLang="en-US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AC8D5-FDF3-FD5E-BFF9-775246C2521A}"/>
              </a:ext>
            </a:extLst>
          </p:cNvPr>
          <p:cNvSpPr txBox="1"/>
          <p:nvPr/>
        </p:nvSpPr>
        <p:spPr>
          <a:xfrm>
            <a:off x="6832531" y="192667"/>
            <a:ext cx="7050504" cy="174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○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on-uniform 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패턴</a:t>
            </a:r>
            <a:endParaRPr lang="en-US" altLang="ko-KR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0-&gt;1 or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1-&gt;0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3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회 이상</a:t>
            </a:r>
            <a:endParaRPr lang="ko-KR" altLang="en-US" sz="3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2DE0E-2C64-9DA4-58E5-62B96F845029}"/>
              </a:ext>
            </a:extLst>
          </p:cNvPr>
          <p:cNvSpPr txBox="1"/>
          <p:nvPr/>
        </p:nvSpPr>
        <p:spPr>
          <a:xfrm>
            <a:off x="711200" y="4041617"/>
            <a:ext cx="7096124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01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000(2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51B3E-1FC9-27FF-4467-878CDA0EA752}"/>
              </a:ext>
            </a:extLst>
          </p:cNvPr>
          <p:cNvSpPr txBox="1"/>
          <p:nvPr/>
        </p:nvSpPr>
        <p:spPr>
          <a:xfrm>
            <a:off x="711200" y="3033262"/>
            <a:ext cx="7505700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000000</a:t>
            </a: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01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17F8-A798-35A5-6451-DCE69C87E29D}"/>
              </a:ext>
            </a:extLst>
          </p:cNvPr>
          <p:cNvSpPr txBox="1"/>
          <p:nvPr/>
        </p:nvSpPr>
        <p:spPr>
          <a:xfrm>
            <a:off x="711200" y="2024906"/>
            <a:ext cx="7505700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11111111(0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DC13C-A226-8628-31D1-01F84C5F9141}"/>
              </a:ext>
            </a:extLst>
          </p:cNvPr>
          <p:cNvSpPr txBox="1"/>
          <p:nvPr/>
        </p:nvSpPr>
        <p:spPr>
          <a:xfrm>
            <a:off x="6902381" y="2023381"/>
            <a:ext cx="7096124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00</a:t>
            </a: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01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101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9C047-0059-C2C5-636B-7CC4810AED72}"/>
              </a:ext>
            </a:extLst>
          </p:cNvPr>
          <p:cNvSpPr txBox="1"/>
          <p:nvPr/>
        </p:nvSpPr>
        <p:spPr>
          <a:xfrm>
            <a:off x="6902381" y="3029598"/>
            <a:ext cx="7334250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</a:t>
            </a: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100101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15420-6953-F0BA-C928-231E72300647}"/>
              </a:ext>
            </a:extLst>
          </p:cNvPr>
          <p:cNvSpPr txBox="1"/>
          <p:nvPr/>
        </p:nvSpPr>
        <p:spPr>
          <a:xfrm>
            <a:off x="6902381" y="4035815"/>
            <a:ext cx="7334250" cy="770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101010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00(5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변화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80821-2595-C74C-07CE-F48CE8640816}"/>
              </a:ext>
            </a:extLst>
          </p:cNvPr>
          <p:cNvSpPr txBox="1"/>
          <p:nvPr/>
        </p:nvSpPr>
        <p:spPr>
          <a:xfrm>
            <a:off x="1800225" y="5611316"/>
            <a:ext cx="733425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개별성을 인정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ADBE2-7863-941B-49C3-9EADEF01C898}"/>
              </a:ext>
            </a:extLst>
          </p:cNvPr>
          <p:cNvSpPr txBox="1"/>
          <p:nvPr/>
        </p:nvSpPr>
        <p:spPr>
          <a:xfrm>
            <a:off x="8429625" y="5611316"/>
            <a:ext cx="733425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하나로 취급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31E0B3-2CDB-7CDE-31AD-8AF3DF75E5AE}"/>
              </a:ext>
            </a:extLst>
          </p:cNvPr>
          <p:cNvCxnSpPr/>
          <p:nvPr/>
        </p:nvCxnSpPr>
        <p:spPr>
          <a:xfrm>
            <a:off x="2552700" y="5048250"/>
            <a:ext cx="0" cy="563066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C9BD35-9E91-57A8-AEF6-3CFD017B84CD}"/>
              </a:ext>
            </a:extLst>
          </p:cNvPr>
          <p:cNvCxnSpPr/>
          <p:nvPr/>
        </p:nvCxnSpPr>
        <p:spPr>
          <a:xfrm>
            <a:off x="9134475" y="5048250"/>
            <a:ext cx="0" cy="563066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2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241943-6400-455E-5ECB-493745D8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3609" y="1161219"/>
            <a:ext cx="8755362" cy="425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39164-F006-4225-CC8E-8DFB66EEEE8E}"/>
              </a:ext>
            </a:extLst>
          </p:cNvPr>
          <p:cNvSpPr txBox="1"/>
          <p:nvPr/>
        </p:nvSpPr>
        <p:spPr>
          <a:xfrm>
            <a:off x="5001182" y="5696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Rotation-invariant LBP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9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BDEAF-ABDA-5D8D-5CDA-EC69DE4F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3" y="869722"/>
            <a:ext cx="10515600" cy="1325563"/>
          </a:xfrm>
        </p:spPr>
        <p:txBody>
          <a:bodyPr/>
          <a:lstStyle/>
          <a:p>
            <a:r>
              <a:rPr lang="en-US" altLang="ko-KR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Uniform &amp; Rotation-invariant LBP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22223-6190-433F-DE13-4C943F898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343" y="2506662"/>
            <a:ext cx="10515600" cy="4351338"/>
          </a:xfrm>
        </p:spPr>
        <p:txBody>
          <a:bodyPr/>
          <a:lstStyle/>
          <a:p>
            <a:r>
              <a:rPr lang="en-US" altLang="ko-KR" dirty="0"/>
              <a:t>Uniform LBP </a:t>
            </a:r>
            <a:r>
              <a:rPr lang="ko-KR" altLang="en-US" dirty="0"/>
              <a:t>를 적용하여 </a:t>
            </a:r>
            <a:r>
              <a:rPr lang="en-US" altLang="ko-KR" dirty="0"/>
              <a:t>3</a:t>
            </a:r>
            <a:r>
              <a:rPr lang="ko-KR" altLang="en-US" dirty="0"/>
              <a:t>회 이상 반복을 하나로 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회전하여 같은 부분을 같은 것으로 여김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FF95E6-1643-E1B6-2721-098177B3E2CD}"/>
              </a:ext>
            </a:extLst>
          </p:cNvPr>
          <p:cNvCxnSpPr/>
          <p:nvPr/>
        </p:nvCxnSpPr>
        <p:spPr>
          <a:xfrm>
            <a:off x="6096000" y="4409622"/>
            <a:ext cx="0" cy="563066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9FAC3B-DBFF-B828-57D6-A9C716D4D7D6}"/>
              </a:ext>
            </a:extLst>
          </p:cNvPr>
          <p:cNvSpPr txBox="1"/>
          <p:nvPr/>
        </p:nvSpPr>
        <p:spPr>
          <a:xfrm>
            <a:off x="2910113" y="5284065"/>
            <a:ext cx="6662059" cy="137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이웃점을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샘플링하는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경우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256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숫자가 필요했던 것이 단 </a:t>
            </a: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숫자만으로 표현이 가능해진다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38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77A70FF-4650-EB1F-019E-E64F048E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56" y="322261"/>
            <a:ext cx="10445286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009A9D9-DCCB-AACD-EF01-97323DDD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56" y="3279773"/>
            <a:ext cx="10445285" cy="34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22AE291-94A6-E02B-C043-5DAE4CBF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69149"/>
            <a:ext cx="4762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3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4325D67-5E25-CE18-6B89-A8EF5E25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56" y="220661"/>
            <a:ext cx="7343545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45669-099D-B829-2AFA-AB6CD011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57" y="3178173"/>
            <a:ext cx="7343544" cy="34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49A743-98AF-D4A8-B6BC-373049EB0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2062162"/>
            <a:ext cx="4216401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79821-A457-76B7-8D10-847B55B6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C77E77-F3C2-E52B-127F-FE97442858CB}"/>
              </a:ext>
            </a:extLst>
          </p:cNvPr>
          <p:cNvSpPr/>
          <p:nvPr/>
        </p:nvSpPr>
        <p:spPr>
          <a:xfrm>
            <a:off x="10010744" y="770159"/>
            <a:ext cx="2031738" cy="5681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벽돌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7F9FF0-88E1-FC9B-50B8-871DCD55604F}"/>
              </a:ext>
            </a:extLst>
          </p:cNvPr>
          <p:cNvSpPr/>
          <p:nvPr/>
        </p:nvSpPr>
        <p:spPr>
          <a:xfrm>
            <a:off x="10010744" y="1558078"/>
            <a:ext cx="2031737" cy="5681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카펫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F8C90C-9F10-5435-B0CA-C982643EBA3C}"/>
              </a:ext>
            </a:extLst>
          </p:cNvPr>
          <p:cNvSpPr/>
          <p:nvPr/>
        </p:nvSpPr>
        <p:spPr>
          <a:xfrm>
            <a:off x="10010744" y="2345997"/>
            <a:ext cx="2031738" cy="5681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잔디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BE6B07-C294-637B-28AE-B2620AA2EB7E}"/>
              </a:ext>
            </a:extLst>
          </p:cNvPr>
          <p:cNvSpPr/>
          <p:nvPr/>
        </p:nvSpPr>
        <p:spPr>
          <a:xfrm>
            <a:off x="10010744" y="3133917"/>
            <a:ext cx="2031738" cy="5681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하늘</a:t>
            </a:r>
          </a:p>
        </p:txBody>
      </p:sp>
    </p:spTree>
    <p:extLst>
      <p:ext uri="{BB962C8B-B14F-4D97-AF65-F5344CB8AC3E}">
        <p14:creationId xmlns:p14="http://schemas.microsoft.com/office/powerpoint/2010/main" val="16563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D781F7-0464-681B-2F9E-AEF027E0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7" y="467497"/>
            <a:ext cx="11580518" cy="59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9441C6-6108-2357-5F42-22827DB1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45" y="685800"/>
            <a:ext cx="11089869" cy="283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E17132A-2454-40AE-0CCB-19F88A36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6" y="3516198"/>
            <a:ext cx="1144164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82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96EB8740-2AC2-6DD4-9323-CE07E94A1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73" y="2161123"/>
            <a:ext cx="4762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E1435D-B541-2F04-CCB0-51733DC5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45" y="5009098"/>
            <a:ext cx="1857634" cy="1609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B1B6B9-A986-C727-EAAE-1F19AB74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543" y="5018625"/>
            <a:ext cx="1848108" cy="160042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4289036-A6CC-7145-61FB-A8019C34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3" y="1873060"/>
            <a:ext cx="5467582" cy="13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CC2EFF-383C-A193-712B-BD3CC3F2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7" y="3516198"/>
            <a:ext cx="5641014" cy="135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85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6EF540-1C49-DEF3-2CF8-A86EEDAF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81" y="464907"/>
            <a:ext cx="3948267" cy="3154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B6A9C4-BF30-9071-A8BB-DED03294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18" y="474697"/>
            <a:ext cx="3710326" cy="3154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47D9F8-9096-C277-BF3F-CD42A2E29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4" y="464906"/>
            <a:ext cx="3917397" cy="31549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327FF8-6693-ECFB-1A32-6EC0A12DE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276" y="3752950"/>
            <a:ext cx="2143424" cy="27721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E526A9-6CA2-CE3C-0567-7538F9F63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888" y="3752950"/>
            <a:ext cx="2029109" cy="27292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5AC326-4805-5BA2-ECFB-73BE1EC32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15" y="3738661"/>
            <a:ext cx="2186292" cy="27578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0985CF-41CC-D54B-6FD3-801F2BBDFE46}"/>
              </a:ext>
            </a:extLst>
          </p:cNvPr>
          <p:cNvSpPr txBox="1"/>
          <p:nvPr/>
        </p:nvSpPr>
        <p:spPr>
          <a:xfrm>
            <a:off x="2864429" y="4839904"/>
            <a:ext cx="107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84.131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8C68B5-9A3C-3D8F-470D-E77EBA6E3C18}"/>
              </a:ext>
            </a:extLst>
          </p:cNvPr>
          <p:cNvSpPr txBox="1"/>
          <p:nvPr/>
        </p:nvSpPr>
        <p:spPr>
          <a:xfrm>
            <a:off x="6876155" y="4839904"/>
            <a:ext cx="9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87.087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ABB96-8D4D-F2B9-CABB-AE2726B00348}"/>
              </a:ext>
            </a:extLst>
          </p:cNvPr>
          <p:cNvSpPr txBox="1"/>
          <p:nvPr/>
        </p:nvSpPr>
        <p:spPr>
          <a:xfrm>
            <a:off x="10989014" y="4839904"/>
            <a:ext cx="154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88.777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F270D8-73D3-1E6C-44FE-76B840B6A928}"/>
              </a:ext>
            </a:extLst>
          </p:cNvPr>
          <p:cNvSpPr txBox="1"/>
          <p:nvPr/>
        </p:nvSpPr>
        <p:spPr>
          <a:xfrm>
            <a:off x="1841500" y="220859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4D0ADD-3FD1-830E-6DF1-6BC42AF0FDED}"/>
              </a:ext>
            </a:extLst>
          </p:cNvPr>
          <p:cNvSpPr txBox="1"/>
          <p:nvPr/>
        </p:nvSpPr>
        <p:spPr>
          <a:xfrm>
            <a:off x="5740524" y="147191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회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EE94D2-944F-13BE-DDF1-1F310920C846}"/>
              </a:ext>
            </a:extLst>
          </p:cNvPr>
          <p:cNvSpPr txBox="1"/>
          <p:nvPr/>
        </p:nvSpPr>
        <p:spPr>
          <a:xfrm>
            <a:off x="9688791" y="95574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10</a:t>
            </a:r>
            <a:r>
              <a:rPr lang="ko-KR" altLang="en-US" b="1" dirty="0"/>
              <a:t>회 </a:t>
            </a:r>
          </a:p>
        </p:txBody>
      </p:sp>
    </p:spTree>
    <p:extLst>
      <p:ext uri="{BB962C8B-B14F-4D97-AF65-F5344CB8AC3E}">
        <p14:creationId xmlns:p14="http://schemas.microsoft.com/office/powerpoint/2010/main" val="20438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1B866-68B7-95C4-0E52-04FC5B88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15ACA-5900-45DB-CCA9-EA43F932558C}"/>
              </a:ext>
            </a:extLst>
          </p:cNvPr>
          <p:cNvSpPr txBox="1"/>
          <p:nvPr/>
        </p:nvSpPr>
        <p:spPr>
          <a:xfrm>
            <a:off x="964415" y="3429000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Eigen </a:t>
            </a:r>
            <a:endParaRPr lang="ko-KR" altLang="en-US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637A7-077C-D966-B3AC-3E1F3E89F802}"/>
              </a:ext>
            </a:extLst>
          </p:cNvPr>
          <p:cNvSpPr txBox="1"/>
          <p:nvPr/>
        </p:nvSpPr>
        <p:spPr>
          <a:xfrm>
            <a:off x="9765383" y="3429000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LBP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0C1F2-2A9C-5708-7ECC-AF72A4F2F8D5}"/>
              </a:ext>
            </a:extLst>
          </p:cNvPr>
          <p:cNvSpPr txBox="1"/>
          <p:nvPr/>
        </p:nvSpPr>
        <p:spPr>
          <a:xfrm>
            <a:off x="5133157" y="3429000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Fisher </a:t>
            </a:r>
            <a:endParaRPr lang="ko-KR" altLang="en-US" sz="44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45D4D1-9DC6-CA58-2097-3201FF1402A9}"/>
              </a:ext>
            </a:extLst>
          </p:cNvPr>
          <p:cNvCxnSpPr/>
          <p:nvPr/>
        </p:nvCxnSpPr>
        <p:spPr>
          <a:xfrm>
            <a:off x="7658100" y="3842840"/>
            <a:ext cx="1485900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CFEB866-2F3B-CD77-CA2D-35D65058E017}"/>
              </a:ext>
            </a:extLst>
          </p:cNvPr>
          <p:cNvCxnSpPr/>
          <p:nvPr/>
        </p:nvCxnSpPr>
        <p:spPr>
          <a:xfrm>
            <a:off x="3035300" y="3813720"/>
            <a:ext cx="1485900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88AFC1-5F7F-FAE8-9EFE-B25A993C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5" y="980733"/>
            <a:ext cx="6125430" cy="48965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C25B05-8A58-D458-1609-F75B0BEC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64" y="980733"/>
            <a:ext cx="1419423" cy="4896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1B7B2-5DD3-50D2-5719-C8B72DFE3A1E}"/>
              </a:ext>
            </a:extLst>
          </p:cNvPr>
          <p:cNvSpPr txBox="1"/>
          <p:nvPr/>
        </p:nvSpPr>
        <p:spPr>
          <a:xfrm>
            <a:off x="8588036" y="3653482"/>
            <a:ext cx="350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</a:t>
            </a:r>
            <a:r>
              <a:rPr lang="en-US" altLang="ko-KR" b="1" dirty="0"/>
              <a:t>85.397</a:t>
            </a:r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일반 </a:t>
            </a:r>
            <a:r>
              <a:rPr lang="en-US" altLang="ko-KR" b="1" dirty="0"/>
              <a:t>1</a:t>
            </a:r>
            <a:r>
              <a:rPr lang="ko-KR" altLang="en-US" b="1" dirty="0"/>
              <a:t>회 훈련과 비슷한 수치</a:t>
            </a:r>
            <a:r>
              <a:rPr lang="en-US" altLang="ko-KR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105A0-2BA8-F27D-6311-37CABBA3EF24}"/>
              </a:ext>
            </a:extLst>
          </p:cNvPr>
          <p:cNvSpPr txBox="1"/>
          <p:nvPr/>
        </p:nvSpPr>
        <p:spPr>
          <a:xfrm>
            <a:off x="357085" y="411359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전체적인 밝기 변화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E91EE-F23A-30EB-1477-4B140BB9BC24}"/>
              </a:ext>
            </a:extLst>
          </p:cNvPr>
          <p:cNvSpPr txBox="1"/>
          <p:nvPr/>
        </p:nvSpPr>
        <p:spPr>
          <a:xfrm>
            <a:off x="8334638" y="915451"/>
            <a:ext cx="362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예상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전체적인 밝기 변화에는 </a:t>
            </a:r>
            <a:r>
              <a:rPr lang="en-US" altLang="ko-KR" b="1" dirty="0"/>
              <a:t>LBP</a:t>
            </a:r>
            <a:r>
              <a:rPr lang="ko-KR" altLang="en-US" b="1" dirty="0"/>
              <a:t>계산의 변화가 없어 일반 </a:t>
            </a:r>
            <a:r>
              <a:rPr lang="en-US" altLang="ko-KR" b="1" dirty="0"/>
              <a:t>15</a:t>
            </a:r>
            <a:r>
              <a:rPr lang="ko-KR" altLang="en-US" b="1" dirty="0"/>
              <a:t>회 훈련과 차이가 없을 것 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9971B-AB19-7EFB-0005-0E31F3D048BD}"/>
              </a:ext>
            </a:extLst>
          </p:cNvPr>
          <p:cNvSpPr txBox="1"/>
          <p:nvPr/>
        </p:nvSpPr>
        <p:spPr>
          <a:xfrm>
            <a:off x="8334638" y="2281189"/>
            <a:ext cx="362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큰 차이는 없으나 </a:t>
            </a:r>
            <a:r>
              <a:rPr lang="en-US" altLang="ko-KR" b="1" dirty="0"/>
              <a:t>2%</a:t>
            </a:r>
            <a:r>
              <a:rPr lang="ko-KR" altLang="en-US" b="1" dirty="0"/>
              <a:t>정도 정확도가 하락하였다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F22BB1-B9C6-03E9-A257-223D65F9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1880" y="4742221"/>
            <a:ext cx="2476472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0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184ED3-32C8-B34A-D517-DA6767C3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79" y="930626"/>
            <a:ext cx="6106377" cy="4563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F20745-A0B1-B316-DBA7-FA25A50F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69" y="930626"/>
            <a:ext cx="1476581" cy="4563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C8015-4424-35F8-A5C6-7E82270BABCC}"/>
              </a:ext>
            </a:extLst>
          </p:cNvPr>
          <p:cNvSpPr txBox="1"/>
          <p:nvPr/>
        </p:nvSpPr>
        <p:spPr>
          <a:xfrm>
            <a:off x="9454245" y="3726919"/>
            <a:ext cx="2503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5A63D-E37D-034D-0BB6-07D88465404F}"/>
              </a:ext>
            </a:extLst>
          </p:cNvPr>
          <p:cNvSpPr txBox="1"/>
          <p:nvPr/>
        </p:nvSpPr>
        <p:spPr>
          <a:xfrm>
            <a:off x="8334638" y="915451"/>
            <a:ext cx="3622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예상</a:t>
            </a:r>
            <a:r>
              <a:rPr lang="en-US" altLang="ko-KR" b="1" dirty="0"/>
              <a:t>:</a:t>
            </a:r>
          </a:p>
          <a:p>
            <a:r>
              <a:rPr lang="en-US" altLang="ko-KR" sz="1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Rotation-invariant LBP</a:t>
            </a:r>
            <a:r>
              <a:rPr lang="ko-KR" altLang="en-US" sz="1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개념을 통해 회전된 사진도 인식할 것 같다</a:t>
            </a:r>
            <a:r>
              <a:rPr lang="en-US" altLang="ko-KR" sz="1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  <a:p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E20B6-DA47-068A-DBB9-B76C51F241EB}"/>
              </a:ext>
            </a:extLst>
          </p:cNvPr>
          <p:cNvSpPr txBox="1"/>
          <p:nvPr/>
        </p:nvSpPr>
        <p:spPr>
          <a:xfrm>
            <a:off x="8334638" y="2281189"/>
            <a:ext cx="362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인식이 되고 </a:t>
            </a:r>
            <a:r>
              <a:rPr lang="ko-KR" altLang="en-US" b="1" dirty="0" err="1"/>
              <a:t>안되고가</a:t>
            </a:r>
            <a:r>
              <a:rPr lang="ko-KR" altLang="en-US" b="1" dirty="0"/>
              <a:t> 반복되며 일관된 인식률을 보여주지 않는다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68EEC2-007E-D29D-CB5E-8F2337AC2377}"/>
              </a:ext>
            </a:extLst>
          </p:cNvPr>
          <p:cNvSpPr txBox="1"/>
          <p:nvPr/>
        </p:nvSpPr>
        <p:spPr>
          <a:xfrm>
            <a:off x="404256" y="339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회전한 사진을 학습한 경우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B095130-8587-DA54-42A9-8275FFD1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1006" y="4733057"/>
            <a:ext cx="3070162" cy="14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50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CEBE38-83C0-1330-92E6-FF66F3B35973}"/>
              </a:ext>
            </a:extLst>
          </p:cNvPr>
          <p:cNvGrpSpPr/>
          <p:nvPr/>
        </p:nvGrpSpPr>
        <p:grpSpPr>
          <a:xfrm>
            <a:off x="-30399" y="-22800"/>
            <a:ext cx="12222399" cy="6880800"/>
            <a:chOff x="-10133" y="-11400"/>
            <a:chExt cx="12222399" cy="6880800"/>
          </a:xfrm>
        </p:grpSpPr>
        <p:pic>
          <p:nvPicPr>
            <p:cNvPr id="9218" name="Picture 2" descr="한성SMB솔루션, AI 얼굴인식 솔루션 '페이스미' 탑재 IP 카메라 공급 &lt; 기업 &lt; FOCUS &lt; 기사본문 - 인공지능신문">
              <a:extLst>
                <a:ext uri="{FF2B5EF4-FFF2-40B4-BE49-F238E27FC236}">
                  <a16:creationId xmlns:a16="http://schemas.microsoft.com/office/drawing/2014/main" id="{A51956B5-9820-7F53-A270-D90ED6C2F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1400"/>
              <a:ext cx="12212267" cy="686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382E63-92F1-D1FE-BD14-E8988A2B8CE7}"/>
                </a:ext>
              </a:extLst>
            </p:cNvPr>
            <p:cNvSpPr/>
            <p:nvPr/>
          </p:nvSpPr>
          <p:spPr>
            <a:xfrm>
              <a:off x="-10133" y="0"/>
              <a:ext cx="12212266" cy="68694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5FC24269-371F-8A98-D6EF-72ECD2CD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037" y="3597401"/>
            <a:ext cx="11626985" cy="1325563"/>
          </a:xfrm>
        </p:spPr>
        <p:txBody>
          <a:bodyPr>
            <a:noAutofit/>
          </a:bodyPr>
          <a:lstStyle/>
          <a:p>
            <a:r>
              <a:rPr lang="ko-KR" altLang="en-US" sz="9600" b="1" dirty="0">
                <a:solidFill>
                  <a:srgbClr val="FFC000"/>
                </a:solidFill>
              </a:rPr>
              <a:t>감사합니다</a:t>
            </a:r>
          </a:p>
        </p:txBody>
      </p:sp>
      <p:pic>
        <p:nvPicPr>
          <p:cNvPr id="12292" name="Picture 4" descr="아이디어광장 | 빌려쓰는 지구스쿨">
            <a:extLst>
              <a:ext uri="{FF2B5EF4-FFF2-40B4-BE49-F238E27FC236}">
                <a16:creationId xmlns:a16="http://schemas.microsoft.com/office/drawing/2014/main" id="{B568EDBC-93F4-86E3-4479-E95709853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2667">
                        <a14:foregroundMark x1="86333" y1="74667" x2="81333" y2="73000"/>
                        <a14:foregroundMark x1="89667" y1="75667" x2="92667" y2="74333"/>
                        <a14:foregroundMark x1="61000" y1="26333" x2="26667" y2="27333"/>
                        <a14:foregroundMark x1="26667" y1="27333" x2="22667" y2="45667"/>
                        <a14:foregroundMark x1="22667" y1="45667" x2="54000" y2="42333"/>
                        <a14:foregroundMark x1="54000" y1="42333" x2="40333" y2="52667"/>
                        <a14:foregroundMark x1="40333" y1="52667" x2="36667" y2="73667"/>
                        <a14:foregroundMark x1="36667" y1="73667" x2="17667" y2="67333"/>
                        <a14:foregroundMark x1="17667" y1="67333" x2="21667" y2="39000"/>
                        <a14:foregroundMark x1="21667" y1="39000" x2="44000" y2="42333"/>
                        <a14:foregroundMark x1="44000" y1="42333" x2="57667" y2="30333"/>
                        <a14:foregroundMark x1="57667" y1="30333" x2="66333" y2="52667"/>
                        <a14:foregroundMark x1="66333" y1="52667" x2="58000" y2="68667"/>
                        <a14:foregroundMark x1="58000" y1="68667" x2="58000" y2="68667"/>
                        <a14:foregroundMark x1="67667" y1="43667" x2="70000" y2="65667"/>
                        <a14:foregroundMark x1="70000" y1="65667" x2="49333" y2="62000"/>
                        <a14:foregroundMark x1="49333" y1="62000" x2="52000" y2="64000"/>
                        <a14:foregroundMark x1="61000" y1="77333" x2="63667" y2="75000"/>
                        <a14:foregroundMark x1="34000" y1="31000" x2="19667" y2="41667"/>
                        <a14:foregroundMark x1="19667" y1="41667" x2="16000" y2="53000"/>
                        <a14:foregroundMark x1="14667" y1="54000" x2="24000" y2="33000"/>
                        <a14:foregroundMark x1="19000" y1="66000" x2="19333" y2="66667"/>
                        <a14:foregroundMark x1="13333" y1="79333" x2="21000" y2="72000"/>
                        <a14:foregroundMark x1="38000" y1="72333" x2="41000" y2="81333"/>
                        <a14:foregroundMark x1="66000" y1="54000" x2="64333" y2="62333"/>
                        <a14:foregroundMark x1="86667" y1="68000" x2="80333" y2="74000"/>
                        <a14:backgroundMark x1="92667" y1="14000" x2="70667" y2="10333"/>
                        <a14:backgroundMark x1="86333" y1="16667" x2="86333" y2="33333"/>
                        <a14:backgroundMark x1="90667" y1="61000" x2="84333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87290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1194DE-3109-9935-52D9-EADD3E25E815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i="0" dirty="0">
                <a:effectLst/>
                <a:latin typeface="+mj-lt"/>
                <a:ea typeface="+mj-ea"/>
                <a:cs typeface="+mj-cs"/>
              </a:rPr>
              <a:t>Eigen face</a:t>
            </a:r>
            <a:endParaRPr lang="en-US" altLang="ko-KR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BA09A-1DAE-5774-7A55-95E3E92DB624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4eb8db95a0a4ce915caee4aba559ad37_1537229">
            <a:extLst>
              <a:ext uri="{FF2B5EF4-FFF2-40B4-BE49-F238E27FC236}">
                <a16:creationId xmlns:a16="http://schemas.microsoft.com/office/drawing/2014/main" id="{FB847716-9ADF-BB65-AB98-29F9BCF9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28" y="2669610"/>
            <a:ext cx="4974336" cy="34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남성 남자 사람 - Pixabay의 무료 이미지">
            <a:extLst>
              <a:ext uri="{FF2B5EF4-FFF2-40B4-BE49-F238E27FC236}">
                <a16:creationId xmlns:a16="http://schemas.microsoft.com/office/drawing/2014/main" id="{AB79A104-BE88-19CC-5596-7D537A59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5697" y="2669610"/>
            <a:ext cx="5331672" cy="34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3E3844-5D6D-270C-90BB-AFAFEB3B908F}"/>
              </a:ext>
            </a:extLst>
          </p:cNvPr>
          <p:cNvSpPr txBox="1"/>
          <p:nvPr/>
        </p:nvSpPr>
        <p:spPr>
          <a:xfrm>
            <a:off x="648928" y="16416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051E50"/>
                </a:solidFill>
                <a:effectLst/>
                <a:latin typeface="proxima-nova"/>
              </a:rPr>
              <a:t>선형 대수 </a:t>
            </a:r>
            <a:r>
              <a:rPr lang="ko-KR" altLang="en-US" b="0" i="0" dirty="0">
                <a:solidFill>
                  <a:srgbClr val="051E50"/>
                </a:solidFill>
                <a:effectLst/>
                <a:latin typeface="proxima-nova"/>
              </a:rPr>
              <a:t>및 </a:t>
            </a:r>
            <a:r>
              <a:rPr lang="en-US" altLang="ko-KR" sz="2400" b="0" i="0" dirty="0">
                <a:solidFill>
                  <a:srgbClr val="051E50"/>
                </a:solidFill>
                <a:effectLst/>
                <a:latin typeface="proxima-nova"/>
              </a:rPr>
              <a:t>PCA</a:t>
            </a:r>
            <a:r>
              <a:rPr lang="en-US" altLang="ko-KR" b="0" i="0" dirty="0">
                <a:solidFill>
                  <a:srgbClr val="051E50"/>
                </a:solidFill>
                <a:effectLst/>
                <a:latin typeface="proxima-nova"/>
              </a:rPr>
              <a:t>(</a:t>
            </a:r>
            <a:r>
              <a:rPr lang="ko-KR" altLang="en-US" b="0" i="0" dirty="0">
                <a:solidFill>
                  <a:srgbClr val="051E50"/>
                </a:solidFill>
                <a:effectLst/>
                <a:latin typeface="proxima-nova"/>
              </a:rPr>
              <a:t>주성분 분석</a:t>
            </a:r>
            <a:r>
              <a:rPr lang="en-US" altLang="ko-KR" b="0" i="0" dirty="0">
                <a:solidFill>
                  <a:srgbClr val="051E50"/>
                </a:solidFill>
                <a:effectLst/>
                <a:latin typeface="proxima-nova"/>
              </a:rPr>
              <a:t>) </a:t>
            </a:r>
            <a:r>
              <a:rPr lang="ko-KR" altLang="en-US" b="0" i="0" dirty="0">
                <a:solidFill>
                  <a:srgbClr val="051E50"/>
                </a:solidFill>
                <a:effectLst/>
                <a:latin typeface="proxima-nova"/>
              </a:rPr>
              <a:t>를 사용한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4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78775D-4152-1234-695F-93C229C8BA16}"/>
              </a:ext>
            </a:extLst>
          </p:cNvPr>
          <p:cNvSpPr txBox="1"/>
          <p:nvPr/>
        </p:nvSpPr>
        <p:spPr>
          <a:xfrm>
            <a:off x="468729" y="459006"/>
            <a:ext cx="6096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latin typeface="+mj-lt"/>
                <a:ea typeface="+mj-ea"/>
                <a:cs typeface="+mj-cs"/>
              </a:rPr>
              <a:t>PCA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E61F6-7AB2-7A1F-89FD-EF2107852EC9}"/>
              </a:ext>
            </a:extLst>
          </p:cNvPr>
          <p:cNvSpPr txBox="1"/>
          <p:nvPr/>
        </p:nvSpPr>
        <p:spPr>
          <a:xfrm>
            <a:off x="468729" y="2315694"/>
            <a:ext cx="11532771" cy="268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dirty="0">
                <a:latin typeface="+mj-lt"/>
                <a:ea typeface="+mj-ea"/>
                <a:cs typeface="+mj-cs"/>
              </a:rPr>
              <a:t>● 분포된 데이터의 주성분을 찾아주는 것</a:t>
            </a:r>
            <a:endParaRPr lang="en-US" altLang="ko-KR" sz="4400" b="1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400" b="1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dirty="0">
                <a:latin typeface="+mj-lt"/>
                <a:ea typeface="+mj-ea"/>
                <a:cs typeface="+mj-cs"/>
              </a:rPr>
              <a:t>● 고차원 데이터를 </a:t>
            </a:r>
            <a:r>
              <a:rPr lang="ko-KR" altLang="en-US" sz="4400" b="1" dirty="0" err="1">
                <a:latin typeface="+mj-lt"/>
                <a:ea typeface="+mj-ea"/>
                <a:cs typeface="+mj-cs"/>
              </a:rPr>
              <a:t>저차원</a:t>
            </a:r>
            <a:r>
              <a:rPr lang="ko-KR" altLang="en-US" sz="4400" b="1" dirty="0">
                <a:latin typeface="+mj-lt"/>
                <a:ea typeface="+mj-ea"/>
                <a:cs typeface="+mj-cs"/>
              </a:rPr>
              <a:t> 데이터로       </a:t>
            </a:r>
            <a:r>
              <a:rPr lang="en-US" altLang="ko-KR" sz="4400" b="1" dirty="0">
                <a:latin typeface="+mj-lt"/>
                <a:ea typeface="+mj-ea"/>
                <a:cs typeface="+mj-cs"/>
              </a:rPr>
              <a:t>	</a:t>
            </a:r>
            <a:r>
              <a:rPr lang="ko-KR" altLang="en-US" sz="4400" b="1" dirty="0">
                <a:latin typeface="+mj-lt"/>
                <a:ea typeface="+mj-ea"/>
                <a:cs typeface="+mj-cs"/>
              </a:rPr>
              <a:t>환원시키는 기법</a:t>
            </a:r>
            <a:endParaRPr lang="en-US" altLang="ko-KR" sz="4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584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3C98BC2D-DB42-9915-ABBD-00FB53C7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9" y="5398169"/>
            <a:ext cx="11193882" cy="8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DBB5E7CA-9FF2-2276-BA07-6238C9AD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9" y="1459831"/>
            <a:ext cx="11193882" cy="8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8775D-4152-1234-695F-93C229C8BA16}"/>
              </a:ext>
            </a:extLst>
          </p:cNvPr>
          <p:cNvSpPr txBox="1"/>
          <p:nvPr/>
        </p:nvSpPr>
        <p:spPr>
          <a:xfrm>
            <a:off x="468729" y="459006"/>
            <a:ext cx="6096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latin typeface="+mj-lt"/>
                <a:ea typeface="+mj-ea"/>
                <a:cs typeface="+mj-cs"/>
              </a:rPr>
              <a:t>PCA ?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7914D92-33A9-2FFE-64E5-2F541C1B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9" y="2714374"/>
            <a:ext cx="6667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DB362B-4494-EA5C-6E4C-75C5FE66EC2A}"/>
              </a:ext>
            </a:extLst>
          </p:cNvPr>
          <p:cNvSpPr txBox="1"/>
          <p:nvPr/>
        </p:nvSpPr>
        <p:spPr>
          <a:xfrm>
            <a:off x="499059" y="3614786"/>
            <a:ext cx="6096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latin typeface="+mj-lt"/>
                <a:ea typeface="+mj-ea"/>
                <a:cs typeface="+mj-cs"/>
              </a:rPr>
              <a:t>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58B9A-2F9B-A3A3-5C39-943A7233599D}"/>
              </a:ext>
            </a:extLst>
          </p:cNvPr>
          <p:cNvSpPr txBox="1"/>
          <p:nvPr/>
        </p:nvSpPr>
        <p:spPr>
          <a:xfrm>
            <a:off x="1414630" y="2765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+mj-lt"/>
                <a:ea typeface="+mj-ea"/>
                <a:cs typeface="+mj-cs"/>
              </a:rPr>
              <a:t>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7A9AF-ACA8-52FF-DA27-F3814C24F4A2}"/>
              </a:ext>
            </a:extLst>
          </p:cNvPr>
          <p:cNvSpPr txBox="1"/>
          <p:nvPr/>
        </p:nvSpPr>
        <p:spPr>
          <a:xfrm>
            <a:off x="5899206" y="2864145"/>
            <a:ext cx="6096000" cy="600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45x40 = 1800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E597A-04E3-43B5-70FF-138EC164E714}"/>
              </a:ext>
            </a:extLst>
          </p:cNvPr>
          <p:cNvSpPr txBox="1"/>
          <p:nvPr/>
        </p:nvSpPr>
        <p:spPr>
          <a:xfrm>
            <a:off x="4196347" y="6164669"/>
            <a:ext cx="614362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분산이 큰 순서대로 처음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개를 나열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9" name="Picture 2" descr="4eb8db95a0a4ce915caee4aba559ad37_1537229">
            <a:extLst>
              <a:ext uri="{FF2B5EF4-FFF2-40B4-BE49-F238E27FC236}">
                <a16:creationId xmlns:a16="http://schemas.microsoft.com/office/drawing/2014/main" id="{6C124A5E-B284-0CFE-6CFE-8DBF595A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206" y="2535756"/>
            <a:ext cx="2745735" cy="18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30E630-6D5E-639B-3509-3B72DEFE9544}"/>
              </a:ext>
            </a:extLst>
          </p:cNvPr>
          <p:cNvSpPr txBox="1"/>
          <p:nvPr/>
        </p:nvSpPr>
        <p:spPr>
          <a:xfrm>
            <a:off x="468729" y="4850916"/>
            <a:ext cx="6096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공통된 요소</a:t>
            </a:r>
            <a:endParaRPr lang="ko-KR" altLang="en-US" sz="1800" b="1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EA7A5-7D86-C4FB-BF9F-85FE8400C83E}"/>
              </a:ext>
            </a:extLst>
          </p:cNvPr>
          <p:cNvSpPr txBox="1"/>
          <p:nvPr/>
        </p:nvSpPr>
        <p:spPr>
          <a:xfrm>
            <a:off x="7640638" y="4851353"/>
            <a:ext cx="6096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세부적인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078427-752E-A8B3-1063-72748FEEA205}"/>
              </a:ext>
            </a:extLst>
          </p:cNvPr>
          <p:cNvSpPr txBox="1"/>
          <p:nvPr/>
        </p:nvSpPr>
        <p:spPr>
          <a:xfrm>
            <a:off x="10045701" y="4850916"/>
            <a:ext cx="738187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노이즈성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정보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78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BBDB177-6745-016A-45C8-23ADF2FA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4" y="603352"/>
            <a:ext cx="5718175" cy="565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174AC2-6A3E-58ED-CCDA-A9A1660E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" y="344526"/>
            <a:ext cx="11518231" cy="637711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EE7F19-E19C-C5B9-BB69-F4E82ECE38ED}"/>
              </a:ext>
            </a:extLst>
          </p:cNvPr>
          <p:cNvSpPr/>
          <p:nvPr/>
        </p:nvSpPr>
        <p:spPr>
          <a:xfrm>
            <a:off x="1011654" y="1657350"/>
            <a:ext cx="10843461" cy="1162050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96F084-8183-0009-8D7D-458821D35E90}"/>
              </a:ext>
            </a:extLst>
          </p:cNvPr>
          <p:cNvSpPr/>
          <p:nvPr/>
        </p:nvSpPr>
        <p:spPr>
          <a:xfrm>
            <a:off x="1011654" y="5419750"/>
            <a:ext cx="10843461" cy="1162050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71A5C5-DF1E-6F7C-BDD0-3A027722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2" y="1795680"/>
            <a:ext cx="3718301" cy="282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795A72-C90A-214F-0F90-9C6D5C80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468" y="1815650"/>
            <a:ext cx="3562633" cy="2801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1268DE-181B-20A8-C3FA-D8B08D4E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935" y="1795679"/>
            <a:ext cx="3718301" cy="2821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54808-EB80-B66F-4F5D-FF7E64D101A9}"/>
              </a:ext>
            </a:extLst>
          </p:cNvPr>
          <p:cNvSpPr txBox="1"/>
          <p:nvPr/>
        </p:nvSpPr>
        <p:spPr>
          <a:xfrm>
            <a:off x="1943100" y="1320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41AF1-2817-2DF3-7D06-06A17961C4BF}"/>
              </a:ext>
            </a:extLst>
          </p:cNvPr>
          <p:cNvSpPr txBox="1"/>
          <p:nvPr/>
        </p:nvSpPr>
        <p:spPr>
          <a:xfrm>
            <a:off x="5943600" y="1320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00A9B-3CA7-7221-E211-0191D21F200B}"/>
              </a:ext>
            </a:extLst>
          </p:cNvPr>
          <p:cNvSpPr txBox="1"/>
          <p:nvPr/>
        </p:nvSpPr>
        <p:spPr>
          <a:xfrm>
            <a:off x="9839701" y="1320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F45DE-C845-EC03-53DC-78AF000E5194}"/>
              </a:ext>
            </a:extLst>
          </p:cNvPr>
          <p:cNvSpPr txBox="1"/>
          <p:nvPr/>
        </p:nvSpPr>
        <p:spPr>
          <a:xfrm>
            <a:off x="321352" y="254000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6117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2397A8-F9BF-53BF-90E8-0F494241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922" y="353274"/>
            <a:ext cx="1453842" cy="1452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C7F6-F311-6AEE-40EE-894816E7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7" y="3283306"/>
            <a:ext cx="4028680" cy="2991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EF0616-3635-7D66-790E-DBFAE8E5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66" y="208822"/>
            <a:ext cx="4028680" cy="2991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0E76A-0D5B-AFAE-AB6F-5007EA149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308" y="353274"/>
            <a:ext cx="1409614" cy="14525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7023A5-243A-D918-5AD9-FEFE39DE1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466" y="353274"/>
            <a:ext cx="1453842" cy="1452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CD570-0396-FAF7-A2C6-593A0C8BB2C8}"/>
              </a:ext>
            </a:extLst>
          </p:cNvPr>
          <p:cNvSpPr txBox="1"/>
          <p:nvPr/>
        </p:nvSpPr>
        <p:spPr>
          <a:xfrm>
            <a:off x="5369055" y="2145167"/>
            <a:ext cx="73797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CASE 1:</a:t>
            </a:r>
          </a:p>
          <a:p>
            <a:endParaRPr lang="en-US" altLang="ko-KR" b="1" dirty="0"/>
          </a:p>
          <a:p>
            <a:r>
              <a:rPr lang="ko-KR" altLang="en-US" b="1" dirty="0"/>
              <a:t>극단적인 조명으로 얼굴의 음영</a:t>
            </a:r>
            <a:r>
              <a:rPr lang="en-US" altLang="ko-KR" b="1" dirty="0"/>
              <a:t>(</a:t>
            </a:r>
            <a:r>
              <a:rPr lang="ko-KR" altLang="en-US" b="1" dirty="0"/>
              <a:t>주성분</a:t>
            </a:r>
            <a:r>
              <a:rPr lang="en-US" altLang="ko-KR" b="1" dirty="0"/>
              <a:t>)</a:t>
            </a:r>
            <a:r>
              <a:rPr lang="ko-KR" altLang="en-US" b="1" dirty="0"/>
              <a:t>에 </a:t>
            </a:r>
            <a:endParaRPr lang="en-US" altLang="ko-KR" b="1" dirty="0"/>
          </a:p>
          <a:p>
            <a:r>
              <a:rPr lang="ko-KR" altLang="en-US" b="1" dirty="0"/>
              <a:t>변화가 생긴 데이터 학습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6FA239D-10CD-C74B-519D-D8EFEA1DCB86}"/>
              </a:ext>
            </a:extLst>
          </p:cNvPr>
          <p:cNvCxnSpPr>
            <a:cxnSpLocks/>
          </p:cNvCxnSpPr>
          <p:nvPr/>
        </p:nvCxnSpPr>
        <p:spPr>
          <a:xfrm flipH="1">
            <a:off x="4395969" y="1286951"/>
            <a:ext cx="1553308" cy="105259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B9BDCE-A709-CD39-6374-B27610EAB0A8}"/>
              </a:ext>
            </a:extLst>
          </p:cNvPr>
          <p:cNvSpPr txBox="1"/>
          <p:nvPr/>
        </p:nvSpPr>
        <p:spPr>
          <a:xfrm>
            <a:off x="5429839" y="4455929"/>
            <a:ext cx="7379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CASE 2:</a:t>
            </a:r>
          </a:p>
          <a:p>
            <a:endParaRPr lang="en-US" altLang="ko-KR" b="1" dirty="0"/>
          </a:p>
          <a:p>
            <a:r>
              <a:rPr lang="ko-KR" altLang="en-US" b="1" dirty="0"/>
              <a:t>정상적인 데이터 </a:t>
            </a:r>
            <a:r>
              <a:rPr lang="en-US" altLang="ko-KR" b="1" dirty="0"/>
              <a:t>3</a:t>
            </a:r>
            <a:r>
              <a:rPr lang="ko-KR" altLang="en-US" b="1" dirty="0"/>
              <a:t>장에 인식 시 극단적인 조명을 준 경우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F8D854-ADE0-53AE-6A7B-66630441E278}"/>
              </a:ext>
            </a:extLst>
          </p:cNvPr>
          <p:cNvCxnSpPr>
            <a:cxnSpLocks/>
          </p:cNvCxnSpPr>
          <p:nvPr/>
        </p:nvCxnSpPr>
        <p:spPr>
          <a:xfrm flipH="1">
            <a:off x="4463527" y="4779095"/>
            <a:ext cx="966312" cy="52629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4eb8db95a0a4ce915caee4aba559ad37_1537229">
            <a:extLst>
              <a:ext uri="{FF2B5EF4-FFF2-40B4-BE49-F238E27FC236}">
                <a16:creationId xmlns:a16="http://schemas.microsoft.com/office/drawing/2014/main" id="{721D143F-8A22-1E8E-3868-698437E4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6534" y="2282639"/>
            <a:ext cx="1984899" cy="13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8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CEBE38-83C0-1330-92E6-FF66F3B35973}"/>
              </a:ext>
            </a:extLst>
          </p:cNvPr>
          <p:cNvGrpSpPr/>
          <p:nvPr/>
        </p:nvGrpSpPr>
        <p:grpSpPr>
          <a:xfrm>
            <a:off x="-10133" y="-11400"/>
            <a:ext cx="12222399" cy="6880800"/>
            <a:chOff x="-10133" y="-11400"/>
            <a:chExt cx="12222399" cy="6880800"/>
          </a:xfrm>
        </p:grpSpPr>
        <p:pic>
          <p:nvPicPr>
            <p:cNvPr id="9218" name="Picture 2" descr="한성SMB솔루션, AI 얼굴인식 솔루션 '페이스미' 탑재 IP 카메라 공급 &lt; 기업 &lt; FOCUS &lt; 기사본문 - 인공지능신문">
              <a:extLst>
                <a:ext uri="{FF2B5EF4-FFF2-40B4-BE49-F238E27FC236}">
                  <a16:creationId xmlns:a16="http://schemas.microsoft.com/office/drawing/2014/main" id="{A51956B5-9820-7F53-A270-D90ED6C2F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1400"/>
              <a:ext cx="12212267" cy="686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382E63-92F1-D1FE-BD14-E8988A2B8CE7}"/>
                </a:ext>
              </a:extLst>
            </p:cNvPr>
            <p:cNvSpPr/>
            <p:nvPr/>
          </p:nvSpPr>
          <p:spPr>
            <a:xfrm>
              <a:off x="-10133" y="0"/>
              <a:ext cx="12212266" cy="68694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5FC24269-371F-8A98-D6EF-72ECD2CD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37" y="1378076"/>
            <a:ext cx="11626985" cy="1325563"/>
          </a:xfrm>
        </p:spPr>
        <p:txBody>
          <a:bodyPr>
            <a:noAutofit/>
          </a:bodyPr>
          <a:lstStyle/>
          <a:p>
            <a:r>
              <a:rPr lang="en-US" altLang="ko-KR" sz="9600" b="1" dirty="0">
                <a:solidFill>
                  <a:srgbClr val="FFC000"/>
                </a:solidFill>
              </a:rPr>
              <a:t>LBP</a:t>
            </a:r>
            <a:endParaRPr lang="ko-KR" altLang="en-US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62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343</Words>
  <Application>Microsoft Office PowerPoint</Application>
  <PresentationFormat>와이드스크린</PresentationFormat>
  <Paragraphs>90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proxima-nova</vt:lpstr>
      <vt:lpstr>맑은 고딕</vt:lpstr>
      <vt:lpstr>함초롬바탕</vt:lpstr>
      <vt:lpstr>Arial</vt:lpstr>
      <vt:lpstr>Calibri</vt:lpstr>
      <vt:lpstr>Office 테마</vt:lpstr>
      <vt:lpstr>얼굴인식 오픈소스 비교분석</vt:lpstr>
      <vt:lpstr>발전순서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LBP</vt:lpstr>
      <vt:lpstr>PowerPoint 프레젠테이션</vt:lpstr>
      <vt:lpstr>PowerPoint 프레젠테이션</vt:lpstr>
      <vt:lpstr>PowerPoint 프레젠테이션</vt:lpstr>
      <vt:lpstr>PowerPoint 프레젠테이션</vt:lpstr>
      <vt:lpstr>Uniform &amp; Rotation-invariant LBP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얼굴인식 오픈소스 비교분석</dc:title>
  <dc:creator>김현빈</dc:creator>
  <cp:lastModifiedBy>김현빈</cp:lastModifiedBy>
  <cp:revision>3</cp:revision>
  <dcterms:created xsi:type="dcterms:W3CDTF">2022-08-23T08:50:53Z</dcterms:created>
  <dcterms:modified xsi:type="dcterms:W3CDTF">2022-08-24T07:44:02Z</dcterms:modified>
</cp:coreProperties>
</file>